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6" r:id="rId12"/>
    <p:sldId id="268" r:id="rId13"/>
    <p:sldId id="267" r:id="rId14"/>
    <p:sldId id="277" r:id="rId15"/>
    <p:sldId id="279" r:id="rId16"/>
    <p:sldId id="265" r:id="rId17"/>
    <p:sldId id="272" r:id="rId18"/>
    <p:sldId id="271" r:id="rId19"/>
    <p:sldId id="278" r:id="rId20"/>
    <p:sldId id="273" r:id="rId21"/>
    <p:sldId id="280" r:id="rId22"/>
    <p:sldId id="275" r:id="rId23"/>
    <p:sldId id="274" r:id="rId24"/>
    <p:sldId id="276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2DC1C-FD69-49C7-AC4D-22668E8E8A20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C92AB-25A1-4282-BD25-9FBAAFACFD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97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B168743-91F5-4CAE-9F5F-AD3FD7D71E31}" type="datetimeFigureOut">
              <a:rPr lang="en-US" smtClean="0"/>
              <a:pPr/>
              <a:t>26/5/2011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1206A53-306B-4058-B60C-4091A9C27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80772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Classifying </a:t>
            </a:r>
            <a:br>
              <a:rPr lang="en-US" dirty="0" smtClean="0"/>
            </a:br>
            <a:r>
              <a:rPr lang="en-US" dirty="0" smtClean="0"/>
              <a:t>Organic </a:t>
            </a:r>
            <a:br>
              <a:rPr lang="en-US" dirty="0" smtClean="0"/>
            </a:br>
            <a:r>
              <a:rPr lang="en-US" dirty="0" smtClean="0"/>
              <a:t>Compounds</a:t>
            </a:r>
            <a:endParaRPr lang="en-US" dirty="0"/>
          </a:p>
        </p:txBody>
      </p:sp>
      <p:pic>
        <p:nvPicPr>
          <p:cNvPr id="4" name="Picture 3" descr="1styren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609600"/>
            <a:ext cx="3153846" cy="388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prefix indicates the name and location of </a:t>
            </a:r>
          </a:p>
          <a:p>
            <a:pPr>
              <a:buNone/>
            </a:pPr>
            <a:r>
              <a:rPr lang="en-US" dirty="0" smtClean="0"/>
              <a:t>each branch and functional group on the main </a:t>
            </a:r>
          </a:p>
          <a:p>
            <a:pPr>
              <a:buNone/>
            </a:pPr>
            <a:r>
              <a:rPr lang="en-US" dirty="0" smtClean="0"/>
              <a:t>chain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 alkyl group is a hydrocarbon branch with the suffix –</a:t>
            </a:r>
            <a:r>
              <a:rPr lang="en-US" dirty="0" err="1" smtClean="0"/>
              <a:t>yl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Hydrocarbons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Steps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Find the root (longest chain)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Assign position numbers on the main chain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Find the suffix (-</a:t>
            </a:r>
            <a:r>
              <a:rPr lang="en-US" dirty="0" err="1" smtClean="0"/>
              <a:t>ane</a:t>
            </a:r>
            <a:r>
              <a:rPr lang="en-US" dirty="0" smtClean="0"/>
              <a:t>, -</a:t>
            </a:r>
            <a:r>
              <a:rPr lang="en-US" dirty="0" err="1" smtClean="0"/>
              <a:t>ene</a:t>
            </a:r>
            <a:r>
              <a:rPr lang="en-US" dirty="0" smtClean="0"/>
              <a:t>, or -</a:t>
            </a:r>
            <a:r>
              <a:rPr lang="en-US" dirty="0" err="1" smtClean="0"/>
              <a:t>yne</a:t>
            </a:r>
            <a:r>
              <a:rPr lang="en-US" dirty="0" smtClean="0"/>
              <a:t>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Find the prefix (branches)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Combine: prefix + root + suffix</a:t>
            </a:r>
          </a:p>
          <a:p>
            <a:pPr marL="633222" indent="-514350">
              <a:buFont typeface="+mj-lt"/>
              <a:buAutoNum type="arabicPeriod"/>
            </a:pPr>
            <a:endParaRPr lang="en-US" dirty="0" smtClean="0"/>
          </a:p>
          <a:p>
            <a:pPr marL="633222" indent="-514350">
              <a:buNone/>
            </a:pPr>
            <a:r>
              <a:rPr lang="en-US" dirty="0" smtClean="0"/>
              <a:t>See p. 14 for further information and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800" dirty="0" smtClean="0"/>
              <a:t>A structural diagram is a simple drawing of a </a:t>
            </a:r>
          </a:p>
          <a:p>
            <a:pPr>
              <a:buNone/>
            </a:pPr>
            <a:r>
              <a:rPr lang="en-US" sz="3800" dirty="0" smtClean="0"/>
              <a:t>molecule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Complete</a:t>
            </a:r>
            <a:r>
              <a:rPr lang="en-US" dirty="0" smtClean="0"/>
              <a:t> structural diagrams include all atoms and represent bonds with straight lines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Condensed</a:t>
            </a:r>
            <a:r>
              <a:rPr lang="en-US" dirty="0" smtClean="0"/>
              <a:t> structural diagrams omit hydrogen bonds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Line</a:t>
            </a:r>
            <a:r>
              <a:rPr lang="en-US" dirty="0" smtClean="0"/>
              <a:t> structural diagrams omit carbon atoms and use a </a:t>
            </a:r>
            <a:r>
              <a:rPr lang="en-US" dirty="0" err="1" smtClean="0"/>
              <a:t>zig-zag</a:t>
            </a:r>
            <a:r>
              <a:rPr lang="en-US" dirty="0" smtClean="0"/>
              <a:t> pattern for single and double bonds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800" dirty="0" smtClean="0"/>
              <a:t>In this course, we mainly use condensed structural </a:t>
            </a:r>
          </a:p>
          <a:p>
            <a:pPr>
              <a:buNone/>
            </a:pPr>
            <a:r>
              <a:rPr lang="en-US" sz="3800" dirty="0" smtClean="0"/>
              <a:t>diagrams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Hydrocarbons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Steps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Draw and number the carbon atoms of the main chain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Draw the bonds between carbon atoms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Add the branches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Add hydrogen atoms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Cis</a:t>
            </a:r>
            <a:r>
              <a:rPr lang="en-US" dirty="0" smtClean="0"/>
              <a:t>-trans isomers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Isomers are molecules that have the same </a:t>
            </a:r>
          </a:p>
          <a:p>
            <a:pPr>
              <a:buNone/>
            </a:pPr>
            <a:r>
              <a:rPr lang="en-US" dirty="0" smtClean="0"/>
              <a:t>molecular formula, but have a different molecular </a:t>
            </a:r>
          </a:p>
          <a:p>
            <a:pPr>
              <a:buNone/>
            </a:pPr>
            <a:r>
              <a:rPr lang="en-US" dirty="0" smtClean="0"/>
              <a:t>arrangement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Cis</a:t>
            </a:r>
            <a:r>
              <a:rPr lang="en-US" dirty="0" smtClean="0"/>
              <a:t>-trans isomers occur when there is a restricted </a:t>
            </a:r>
          </a:p>
          <a:p>
            <a:pPr>
              <a:buNone/>
            </a:pPr>
            <a:r>
              <a:rPr lang="en-US" dirty="0" smtClean="0"/>
              <a:t>rotation in a molecule (</a:t>
            </a:r>
            <a:r>
              <a:rPr lang="en-US" dirty="0" err="1" smtClean="0"/>
              <a:t>ie</a:t>
            </a:r>
            <a:r>
              <a:rPr lang="en-US" dirty="0" smtClean="0"/>
              <a:t>. double bond)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Trans</a:t>
            </a:r>
            <a:r>
              <a:rPr lang="en-US" dirty="0" smtClean="0"/>
              <a:t> isomers have unique branches on </a:t>
            </a:r>
            <a:r>
              <a:rPr lang="en-US" b="1" dirty="0" smtClean="0">
                <a:solidFill>
                  <a:schemeClr val="accent1"/>
                </a:solidFill>
              </a:rPr>
              <a:t>opposite</a:t>
            </a:r>
            <a:r>
              <a:rPr lang="en-US" dirty="0" smtClean="0"/>
              <a:t> sides of a double bond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>
                <a:solidFill>
                  <a:schemeClr val="accent1"/>
                </a:solidFill>
              </a:rPr>
              <a:t>Cis</a:t>
            </a:r>
            <a:r>
              <a:rPr lang="en-US" dirty="0" smtClean="0"/>
              <a:t> isomers have unique branches on the </a:t>
            </a:r>
            <a:r>
              <a:rPr lang="en-US" b="1" dirty="0" smtClean="0">
                <a:solidFill>
                  <a:schemeClr val="accent1"/>
                </a:solidFill>
              </a:rPr>
              <a:t>same</a:t>
            </a:r>
            <a:r>
              <a:rPr lang="en-US" dirty="0" smtClean="0"/>
              <a:t> side of a double bond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Cis</a:t>
            </a:r>
            <a:r>
              <a:rPr lang="en-US" dirty="0" smtClean="0"/>
              <a:t>-trans isomers</a:t>
            </a:r>
            <a:endParaRPr lang="en-US" dirty="0"/>
          </a:p>
        </p:txBody>
      </p:sp>
      <p:pic>
        <p:nvPicPr>
          <p:cNvPr id="4" name="Content Placeholder 3" descr="cis-trans-fatty-acid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905000"/>
            <a:ext cx="7305675" cy="2447925"/>
          </a:xfrm>
        </p:spPr>
      </p:pic>
      <p:sp>
        <p:nvSpPr>
          <p:cNvPr id="5" name="TextBox 4"/>
          <p:cNvSpPr txBox="1"/>
          <p:nvPr/>
        </p:nvSpPr>
        <p:spPr>
          <a:xfrm>
            <a:off x="685800" y="44196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Trans </a:t>
            </a:r>
            <a:r>
              <a:rPr lang="en-US" sz="3200" dirty="0" smtClean="0"/>
              <a:t>fats contain at least one double bond with hydrogen atoms in the trans configuration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Hydrocarbon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800" b="1" dirty="0" smtClean="0">
                <a:solidFill>
                  <a:schemeClr val="accent1"/>
                </a:solidFill>
              </a:rPr>
              <a:t>Polarity and Solubility</a:t>
            </a:r>
          </a:p>
          <a:p>
            <a:r>
              <a:rPr lang="en-US" dirty="0" smtClean="0"/>
              <a:t>Hydrocarbons are non-polar and insoluble in water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800" b="1" dirty="0" smtClean="0">
                <a:solidFill>
                  <a:schemeClr val="accent1"/>
                </a:solidFill>
              </a:rPr>
              <a:t>Boiling Points</a:t>
            </a:r>
          </a:p>
          <a:p>
            <a:r>
              <a:rPr lang="en-US" dirty="0"/>
              <a:t>L</a:t>
            </a:r>
            <a:r>
              <a:rPr lang="en-US" dirty="0" smtClean="0"/>
              <a:t>ow boiling points, increasing with size</a:t>
            </a:r>
          </a:p>
          <a:p>
            <a:pPr marL="118872" indent="0">
              <a:buNone/>
            </a:pPr>
            <a:endParaRPr lang="en-US" dirty="0" smtClean="0"/>
          </a:p>
          <a:p>
            <a:pPr>
              <a:buNone/>
            </a:pPr>
            <a:r>
              <a:rPr lang="en-US" sz="3800" b="1" dirty="0" smtClean="0">
                <a:solidFill>
                  <a:schemeClr val="accent1"/>
                </a:solidFill>
              </a:rPr>
              <a:t>Other Properties</a:t>
            </a:r>
          </a:p>
          <a:p>
            <a:r>
              <a:rPr lang="en-US" dirty="0" smtClean="0"/>
              <a:t>Triple bonds are more reactive than double bonds</a:t>
            </a:r>
          </a:p>
          <a:p>
            <a:r>
              <a:rPr lang="en-US" dirty="0" smtClean="0"/>
              <a:t>Double bonds are more reactive than single bonds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Physical properties are largely determined by </a:t>
            </a:r>
          </a:p>
          <a:p>
            <a:pPr>
              <a:buNone/>
            </a:pPr>
            <a:r>
              <a:rPr lang="en-US" i="1" dirty="0" smtClean="0"/>
              <a:t>intermolecular </a:t>
            </a:r>
            <a:r>
              <a:rPr lang="en-US" dirty="0" smtClean="0"/>
              <a:t>forces, such as:</a:t>
            </a:r>
          </a:p>
          <a:p>
            <a:pPr>
              <a:buNone/>
            </a:pP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b="1" dirty="0" smtClean="0"/>
              <a:t>Dipole-dipole interactions</a:t>
            </a:r>
          </a:p>
          <a:p>
            <a:pPr marL="633222" indent="-514350">
              <a:buNone/>
            </a:pPr>
            <a:endParaRPr lang="en-US" dirty="0" smtClean="0"/>
          </a:p>
          <a:p>
            <a:pPr marL="633222" indent="-514350"/>
            <a:r>
              <a:rPr lang="en-US" dirty="0" smtClean="0"/>
              <a:t>Force of attraction between polar molecules</a:t>
            </a:r>
          </a:p>
          <a:p>
            <a:pPr marL="633222" indent="-514350"/>
            <a:r>
              <a:rPr lang="en-US" dirty="0" smtClean="0"/>
              <a:t>Orient themselves so that oppositely charged ends of the molecules are near to one another</a:t>
            </a:r>
          </a:p>
          <a:p>
            <a:pPr marL="633222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Physical properties are largely determined by </a:t>
            </a:r>
          </a:p>
          <a:p>
            <a:pPr>
              <a:buNone/>
            </a:pPr>
            <a:r>
              <a:rPr lang="en-US" dirty="0" smtClean="0"/>
              <a:t>intermolecular forces, such as:</a:t>
            </a:r>
          </a:p>
          <a:p>
            <a:pPr>
              <a:buNone/>
            </a:pPr>
            <a:endParaRPr lang="en-US" dirty="0" smtClean="0"/>
          </a:p>
          <a:p>
            <a:pPr marL="633222" indent="-514350">
              <a:buFont typeface="+mj-lt"/>
              <a:buAutoNum type="arabicPeriod" startAt="2"/>
            </a:pPr>
            <a:r>
              <a:rPr lang="en-US" b="1" dirty="0" smtClean="0"/>
              <a:t>Hydrogen bonding</a:t>
            </a:r>
          </a:p>
          <a:p>
            <a:pPr marL="633222" indent="-514350">
              <a:buNone/>
            </a:pPr>
            <a:endParaRPr lang="en-US" dirty="0" smtClean="0"/>
          </a:p>
          <a:p>
            <a:pPr marL="633222" indent="-514350"/>
            <a:r>
              <a:rPr lang="en-US" dirty="0" smtClean="0"/>
              <a:t>Exists between a hydrogen atom in a polar bonded molecule such as H-O, H-N, or H-F and the lone pairs of an electronegative atom such as O, F or 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Properties</a:t>
            </a:r>
            <a:endParaRPr lang="en-US" dirty="0"/>
          </a:p>
        </p:txBody>
      </p:sp>
      <p:pic>
        <p:nvPicPr>
          <p:cNvPr id="4" name="Content Placeholder 3" descr="BasePairing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752600"/>
            <a:ext cx="4113132" cy="4419600"/>
          </a:xfrm>
        </p:spPr>
      </p:pic>
      <p:sp>
        <p:nvSpPr>
          <p:cNvPr id="5" name="TextBox 4"/>
          <p:cNvSpPr txBox="1"/>
          <p:nvPr/>
        </p:nvSpPr>
        <p:spPr>
          <a:xfrm>
            <a:off x="5257800" y="1905000"/>
            <a:ext cx="2819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Hydrogen bonds are responsible for base pairing in the DNA molecule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3222" lvl="0" indent="-514350">
              <a:buNone/>
            </a:pPr>
            <a:r>
              <a:rPr lang="en-US" dirty="0" smtClean="0"/>
              <a:t>Organic compounds under study:</a:t>
            </a:r>
          </a:p>
          <a:p>
            <a:pPr marL="633222" lvl="0" indent="-514350">
              <a:buNone/>
            </a:pPr>
            <a:endParaRPr lang="en-US" dirty="0" smtClean="0"/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Hydrocarbons (aliphatic and aromatic)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Alcohols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Ethers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Amines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err="1" smtClean="0"/>
              <a:t>Aldehydes</a:t>
            </a:r>
            <a:endParaRPr lang="en-US" dirty="0" smtClean="0"/>
          </a:p>
          <a:p>
            <a:pPr marL="633222" lvl="0" indent="-514350">
              <a:buFont typeface="+mj-lt"/>
              <a:buAutoNum type="arabicPeriod"/>
            </a:pPr>
            <a:r>
              <a:rPr lang="en-US" dirty="0" err="1" smtClean="0"/>
              <a:t>Ketones</a:t>
            </a:r>
            <a:endParaRPr lang="en-US" dirty="0" smtClean="0"/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Carboxylic acids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Esters 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Amides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Physical properties are largely determined by </a:t>
            </a:r>
          </a:p>
          <a:p>
            <a:pPr>
              <a:buNone/>
            </a:pPr>
            <a:r>
              <a:rPr lang="en-US" dirty="0" smtClean="0"/>
              <a:t>intermolecular forces, such as:</a:t>
            </a:r>
          </a:p>
          <a:p>
            <a:pPr>
              <a:buNone/>
            </a:pPr>
            <a:endParaRPr lang="en-US" dirty="0" smtClean="0"/>
          </a:p>
          <a:p>
            <a:pPr marL="633222" indent="-514350">
              <a:buFont typeface="+mj-lt"/>
              <a:buAutoNum type="arabicPeriod" startAt="3"/>
            </a:pPr>
            <a:r>
              <a:rPr lang="en-US" b="1" dirty="0" smtClean="0"/>
              <a:t>Dispersion forces</a:t>
            </a:r>
          </a:p>
          <a:p>
            <a:pPr marL="633222" indent="-514350">
              <a:buFont typeface="+mj-lt"/>
              <a:buAutoNum type="arabicPeriod" startAt="3"/>
            </a:pPr>
            <a:endParaRPr lang="en-US" dirty="0" smtClean="0"/>
          </a:p>
          <a:p>
            <a:pPr marL="633222" indent="-514350"/>
            <a:r>
              <a:rPr lang="en-US" dirty="0" smtClean="0"/>
              <a:t>Occur between all covalent molecules</a:t>
            </a:r>
          </a:p>
          <a:p>
            <a:pPr marL="633222" indent="-514350"/>
            <a:r>
              <a:rPr lang="en-US" dirty="0" smtClean="0"/>
              <a:t>Electron vibrations produce momentary polarity that can induce a dipole in nearby molecules</a:t>
            </a:r>
          </a:p>
          <a:p>
            <a:pPr marL="633222" indent="-514350"/>
            <a:r>
              <a:rPr lang="en-US" dirty="0" smtClean="0"/>
              <a:t>Strengthen as molecule size increases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Properties</a:t>
            </a:r>
            <a:endParaRPr lang="en-US" dirty="0"/>
          </a:p>
        </p:txBody>
      </p:sp>
      <p:pic>
        <p:nvPicPr>
          <p:cNvPr id="4" name="Content Placeholder 3" descr="interacti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24000"/>
            <a:ext cx="7315200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dirty="0" smtClean="0"/>
              <a:t>Draw a few molecules of the compound(s) and </a:t>
            </a:r>
          </a:p>
          <a:p>
            <a:pPr marL="633222" indent="-514350">
              <a:buNone/>
            </a:pPr>
            <a:r>
              <a:rPr lang="en-US" dirty="0" smtClean="0"/>
              <a:t>ask the following questions:</a:t>
            </a:r>
          </a:p>
          <a:p>
            <a:pPr marL="633222" indent="-514350">
              <a:buNone/>
            </a:pP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b="1" dirty="0" smtClean="0"/>
              <a:t>Are the molecules polar?</a:t>
            </a:r>
          </a:p>
          <a:p>
            <a:pPr marL="633222" indent="-514350">
              <a:buFont typeface="+mj-lt"/>
              <a:buAutoNum type="arabicPeriod" startAt="2"/>
            </a:pPr>
            <a:endParaRPr lang="en-US" dirty="0" smtClean="0"/>
          </a:p>
          <a:p>
            <a:pPr marL="633222" indent="-514350">
              <a:buNone/>
            </a:pPr>
            <a:r>
              <a:rPr lang="en-US" dirty="0" smtClean="0"/>
              <a:t>	Polar molecules have </a:t>
            </a:r>
            <a:r>
              <a:rPr lang="en-US" b="1" dirty="0" smtClean="0">
                <a:solidFill>
                  <a:schemeClr val="accent1"/>
                </a:solidFill>
              </a:rPr>
              <a:t>higher boiling points</a:t>
            </a:r>
          </a:p>
          <a:p>
            <a:pPr marL="633222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33222" indent="-514350">
              <a:buNone/>
            </a:pPr>
            <a:r>
              <a:rPr lang="en-US" dirty="0" smtClean="0"/>
              <a:t>Draw a few molecules of the compound(s) and ask </a:t>
            </a:r>
          </a:p>
          <a:p>
            <a:pPr marL="633222" indent="-514350">
              <a:buNone/>
            </a:pPr>
            <a:r>
              <a:rPr lang="en-US" dirty="0" smtClean="0"/>
              <a:t>the following questions:</a:t>
            </a:r>
          </a:p>
          <a:p>
            <a:pPr marL="633222" indent="-514350">
              <a:buNone/>
            </a:pPr>
            <a:endParaRPr lang="en-US" dirty="0" smtClean="0"/>
          </a:p>
          <a:p>
            <a:pPr marL="633222" indent="-514350">
              <a:buFont typeface="+mj-lt"/>
              <a:buAutoNum type="arabicPeriod" startAt="2"/>
            </a:pPr>
            <a:r>
              <a:rPr lang="en-US" b="1" dirty="0" smtClean="0"/>
              <a:t>Can the molecules form hydrogen bonds?</a:t>
            </a:r>
          </a:p>
          <a:p>
            <a:pPr marL="633222" indent="-514350">
              <a:buFont typeface="+mj-lt"/>
              <a:buAutoNum type="arabicPeriod" startAt="2"/>
            </a:pPr>
            <a:endParaRPr lang="en-US" dirty="0" smtClean="0"/>
          </a:p>
          <a:p>
            <a:pPr marL="633222" indent="-514350">
              <a:buNone/>
            </a:pPr>
            <a:r>
              <a:rPr lang="en-US" dirty="0" smtClean="0"/>
              <a:t>	Molecules that can form hydrogen bonds with themselves have </a:t>
            </a:r>
            <a:r>
              <a:rPr lang="en-US" b="1" dirty="0" smtClean="0">
                <a:solidFill>
                  <a:schemeClr val="accent1"/>
                </a:solidFill>
              </a:rPr>
              <a:t>higher boiling points</a:t>
            </a:r>
          </a:p>
          <a:p>
            <a:pPr marL="633222" indent="-514350">
              <a:buNone/>
            </a:pPr>
            <a:endParaRPr lang="en-US" dirty="0" smtClean="0"/>
          </a:p>
          <a:p>
            <a:pPr marL="633222" indent="-514350">
              <a:buNone/>
            </a:pPr>
            <a:r>
              <a:rPr lang="en-US" dirty="0" smtClean="0"/>
              <a:t>	Molecules that can form hydrogen bonds with water are usually </a:t>
            </a:r>
            <a:r>
              <a:rPr lang="en-US" b="1" dirty="0" smtClean="0">
                <a:solidFill>
                  <a:schemeClr val="accent1"/>
                </a:solidFill>
              </a:rPr>
              <a:t>soluble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dirty="0" smtClean="0"/>
              <a:t>Draw a few molecules of the compound(s) and </a:t>
            </a:r>
          </a:p>
          <a:p>
            <a:pPr marL="633222" indent="-514350">
              <a:buNone/>
            </a:pPr>
            <a:r>
              <a:rPr lang="en-US" dirty="0" smtClean="0"/>
              <a:t>ask the following questions:</a:t>
            </a:r>
          </a:p>
          <a:p>
            <a:pPr marL="633222" indent="-514350">
              <a:buNone/>
            </a:pPr>
            <a:endParaRPr lang="en-US" dirty="0" smtClean="0"/>
          </a:p>
          <a:p>
            <a:pPr marL="633222" indent="-514350">
              <a:buFont typeface="+mj-lt"/>
              <a:buAutoNum type="arabicPeriod" startAt="3"/>
            </a:pPr>
            <a:r>
              <a:rPr lang="en-US" b="1" dirty="0" smtClean="0"/>
              <a:t>How strong are the dispersion forces?</a:t>
            </a:r>
          </a:p>
          <a:p>
            <a:pPr marL="633222" indent="-514350">
              <a:buFont typeface="+mj-lt"/>
              <a:buAutoNum type="arabicPeriod" startAt="3"/>
            </a:pPr>
            <a:endParaRPr lang="en-US" dirty="0" smtClean="0"/>
          </a:p>
          <a:p>
            <a:pPr marL="633222" indent="-514350">
              <a:buNone/>
            </a:pPr>
            <a:r>
              <a:rPr lang="en-US" dirty="0" smtClean="0"/>
              <a:t>	Dispersion forces are larger in molecules with a greater number of carbon atoms, therefore they have higher boiling points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Polarity and Solubility</a:t>
            </a:r>
          </a:p>
          <a:p>
            <a:r>
              <a:rPr lang="en-US" dirty="0" smtClean="0"/>
              <a:t>The O-H bond in the hydroxyl group is very polar, however, smaller alcohols are more polar than larger alcohols</a:t>
            </a:r>
          </a:p>
          <a:p>
            <a:r>
              <a:rPr lang="en-US" dirty="0" smtClean="0"/>
              <a:t>Alcohols can form hydrogen bonds, therefore, they are very soluble in water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Melting and Boiling Points</a:t>
            </a:r>
          </a:p>
          <a:p>
            <a:r>
              <a:rPr lang="en-US" dirty="0" smtClean="0"/>
              <a:t>Most alcohols have higher melting and boiling points than similar </a:t>
            </a:r>
            <a:r>
              <a:rPr lang="en-US" dirty="0" err="1" smtClean="0"/>
              <a:t>alkanes</a:t>
            </a:r>
            <a:r>
              <a:rPr lang="en-US" dirty="0" smtClean="0"/>
              <a:t> due to hydrogen bonding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Other Properties</a:t>
            </a:r>
          </a:p>
          <a:p>
            <a:r>
              <a:rPr lang="en-US" dirty="0" smtClean="0"/>
              <a:t>Flammable and poisonous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Alcohols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Steps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Find the root (longest chain with –OH)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Find the suffix (replace –e with –</a:t>
            </a:r>
            <a:r>
              <a:rPr lang="en-US" smtClean="0"/>
              <a:t>ol)</a:t>
            </a: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Assign position numbers on the main chain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Find the prefix (branches)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Combine: prefix + root + suffix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600" b="1" dirty="0" smtClean="0"/>
              <a:t>Create a </a:t>
            </a:r>
            <a:r>
              <a:rPr lang="en-US" sz="4600" b="1" dirty="0" smtClean="0">
                <a:solidFill>
                  <a:schemeClr val="accent1"/>
                </a:solidFill>
              </a:rPr>
              <a:t>graphic organizer </a:t>
            </a:r>
            <a:r>
              <a:rPr lang="en-US" sz="4600" b="1" dirty="0" smtClean="0"/>
              <a:t>that describes:</a:t>
            </a:r>
          </a:p>
          <a:p>
            <a:pPr>
              <a:buNone/>
            </a:pPr>
            <a:endParaRPr lang="en-US" sz="4600" b="1" dirty="0" smtClean="0"/>
          </a:p>
          <a:p>
            <a:pPr marL="633222" indent="-514350">
              <a:buAutoNum type="arabicPeriod"/>
            </a:pPr>
            <a:r>
              <a:rPr lang="en-US" sz="4100" dirty="0" smtClean="0"/>
              <a:t>Structure</a:t>
            </a:r>
          </a:p>
          <a:p>
            <a:pPr marL="633222" indent="-514350">
              <a:buFont typeface="Wingdings 2"/>
              <a:buAutoNum type="arabicPeriod"/>
            </a:pPr>
            <a:r>
              <a:rPr lang="en-US" sz="4100" dirty="0"/>
              <a:t>Examples</a:t>
            </a:r>
          </a:p>
          <a:p>
            <a:pPr marL="633222" indent="-514350">
              <a:buFont typeface="Wingdings 2"/>
              <a:buAutoNum type="arabicPeriod"/>
            </a:pPr>
            <a:r>
              <a:rPr lang="en-US" sz="4100" dirty="0" smtClean="0"/>
              <a:t>Properties</a:t>
            </a:r>
            <a:endParaRPr lang="en-US" sz="4100" dirty="0"/>
          </a:p>
          <a:p>
            <a:pPr marL="633222" indent="-514350">
              <a:buAutoNum type="arabicPeriod"/>
            </a:pPr>
            <a:r>
              <a:rPr lang="en-US" sz="4100" dirty="0" smtClean="0"/>
              <a:t>Naming Rules</a:t>
            </a:r>
          </a:p>
          <a:p>
            <a:pPr marL="633222" indent="-514350">
              <a:buNone/>
            </a:pPr>
            <a:endParaRPr lang="en-US" sz="4100" dirty="0" smtClean="0"/>
          </a:p>
          <a:p>
            <a:pPr marL="633222" indent="-514350">
              <a:buNone/>
            </a:pPr>
            <a:r>
              <a:rPr lang="en-US" sz="4100" dirty="0" smtClean="0"/>
              <a:t>for the </a:t>
            </a:r>
            <a:r>
              <a:rPr lang="en-US" sz="4100" b="1" dirty="0" smtClean="0"/>
              <a:t>ten classes of organic compounds:</a:t>
            </a:r>
          </a:p>
          <a:p>
            <a:pPr marL="118872" lvl="0" indent="0">
              <a:buNone/>
            </a:pPr>
            <a:endParaRPr lang="en-US" sz="4100" dirty="0" smtClean="0"/>
          </a:p>
          <a:p>
            <a:pPr marL="118872" lvl="0" indent="0">
              <a:buNone/>
            </a:pPr>
            <a:r>
              <a:rPr lang="en-US" sz="4100" dirty="0" smtClean="0"/>
              <a:t>Aliphatic </a:t>
            </a:r>
            <a:r>
              <a:rPr lang="en-US" sz="4100" dirty="0"/>
              <a:t>H</a:t>
            </a:r>
            <a:r>
              <a:rPr lang="en-US" sz="4100" dirty="0" smtClean="0"/>
              <a:t>ydrocarbons, </a:t>
            </a:r>
            <a:r>
              <a:rPr lang="en-US" sz="4100" dirty="0"/>
              <a:t>A</a:t>
            </a:r>
            <a:r>
              <a:rPr lang="en-US" sz="4100" dirty="0" smtClean="0"/>
              <a:t>romatic Hydrocarbons, Alcohols, Ethers, Amines, Aldehydes, Ketones, Carboxylic Acids, Esters </a:t>
            </a:r>
            <a:r>
              <a:rPr lang="en-US" sz="4100" dirty="0"/>
              <a:t>a</a:t>
            </a:r>
            <a:r>
              <a:rPr lang="en-US" sz="4100" dirty="0" smtClean="0"/>
              <a:t>nd Amides</a:t>
            </a:r>
          </a:p>
          <a:p>
            <a:pPr marL="633222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2819400"/>
            <a:ext cx="1905000" cy="1015663"/>
          </a:xfrm>
          <a:prstGeom prst="rect">
            <a:avLst/>
          </a:prstGeom>
          <a:noFill/>
          <a:ln w="1587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Suggestion:</a:t>
            </a:r>
          </a:p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Start with the </a:t>
            </a:r>
          </a:p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table on p. 22!</a:t>
            </a:r>
            <a:endParaRPr lang="en-US" sz="2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For each class of organic compound, you will: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Name and write chemical formulas</a:t>
            </a:r>
          </a:p>
          <a:p>
            <a:pPr lvl="0"/>
            <a:r>
              <a:rPr lang="en-US" dirty="0" smtClean="0"/>
              <a:t>Draw structural diagrams</a:t>
            </a:r>
          </a:p>
          <a:p>
            <a:pPr lvl="0"/>
            <a:r>
              <a:rPr lang="en-US" dirty="0" smtClean="0"/>
              <a:t>Describe similarities and differences in physical properties based on intermolecular forces</a:t>
            </a:r>
          </a:p>
          <a:p>
            <a:pPr lvl="0"/>
            <a:r>
              <a:rPr lang="en-US" dirty="0" smtClean="0"/>
              <a:t>Identify common names and examples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Hydrocarbons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Composed entirely of carbon and hydrogen </a:t>
            </a:r>
          </a:p>
          <a:p>
            <a:pPr>
              <a:buNone/>
            </a:pPr>
            <a:r>
              <a:rPr lang="en-US" dirty="0" smtClean="0"/>
              <a:t>atoms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Aliphatic hydrocarbons</a:t>
            </a:r>
            <a:r>
              <a:rPr lang="en-US" dirty="0" smtClean="0"/>
              <a:t>’ carbon atoms are bonded in chains or rings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Aromatic hydrocarbons</a:t>
            </a:r>
            <a:r>
              <a:rPr lang="en-US" dirty="0" smtClean="0"/>
              <a:t>’ structure is based on the benzene group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Benzene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Benzene is a cyclic compound with the </a:t>
            </a:r>
          </a:p>
          <a:p>
            <a:pPr>
              <a:buNone/>
            </a:pPr>
            <a:r>
              <a:rPr lang="en-US" dirty="0" smtClean="0"/>
              <a:t>equivalent of three double bonds and three </a:t>
            </a:r>
          </a:p>
          <a:p>
            <a:pPr>
              <a:buNone/>
            </a:pPr>
            <a:r>
              <a:rPr lang="en-US" dirty="0" smtClean="0"/>
              <a:t>single bonds shared among six carbon atoms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Benzene is the basis for aromatic hydrocarbons</a:t>
            </a:r>
            <a:endParaRPr lang="en-US" dirty="0"/>
          </a:p>
        </p:txBody>
      </p:sp>
      <p:pic>
        <p:nvPicPr>
          <p:cNvPr id="4" name="Picture 3" descr="benze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4419600"/>
            <a:ext cx="1752600" cy="1980678"/>
          </a:xfrm>
          <a:prstGeom prst="rect">
            <a:avLst/>
          </a:prstGeom>
        </p:spPr>
      </p:pic>
      <p:pic>
        <p:nvPicPr>
          <p:cNvPr id="5" name="Picture 4" descr="benzene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4648200"/>
            <a:ext cx="1666875" cy="1666875"/>
          </a:xfrm>
          <a:prstGeom prst="rect">
            <a:avLst/>
          </a:prstGeom>
        </p:spPr>
      </p:pic>
      <p:pic>
        <p:nvPicPr>
          <p:cNvPr id="6" name="Picture 5" descr="Benzene-3D-potenti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1200" y="4343400"/>
            <a:ext cx="2133600" cy="21761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functional group is a common group of </a:t>
            </a:r>
          </a:p>
          <a:p>
            <a:pPr>
              <a:buNone/>
            </a:pPr>
            <a:r>
              <a:rPr lang="en-US" dirty="0" smtClean="0"/>
              <a:t>bonded atoms that reacts in a characteristic </a:t>
            </a:r>
          </a:p>
          <a:p>
            <a:pPr>
              <a:buNone/>
            </a:pPr>
            <a:r>
              <a:rPr lang="en-US" dirty="0" smtClean="0"/>
              <a:t>way, thus determining a chemical families’ </a:t>
            </a:r>
          </a:p>
          <a:p>
            <a:pPr>
              <a:buNone/>
            </a:pPr>
            <a:r>
              <a:rPr lang="en-US" dirty="0" smtClean="0"/>
              <a:t>physical and chemical properties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Alk</a:t>
            </a:r>
            <a:r>
              <a:rPr lang="en-US" dirty="0" err="1" smtClean="0">
                <a:solidFill>
                  <a:schemeClr val="accent1"/>
                </a:solidFill>
              </a:rPr>
              <a:t>ane</a:t>
            </a:r>
            <a:r>
              <a:rPr lang="en-US" dirty="0" smtClean="0"/>
              <a:t> –only </a:t>
            </a:r>
            <a:r>
              <a:rPr lang="en-US" dirty="0" smtClean="0">
                <a:solidFill>
                  <a:schemeClr val="accent1"/>
                </a:solidFill>
              </a:rPr>
              <a:t>single</a:t>
            </a:r>
            <a:r>
              <a:rPr lang="en-US" dirty="0" smtClean="0"/>
              <a:t> bonds</a:t>
            </a:r>
          </a:p>
          <a:p>
            <a:r>
              <a:rPr lang="en-US" dirty="0" err="1" smtClean="0"/>
              <a:t>Alk</a:t>
            </a:r>
            <a:r>
              <a:rPr lang="en-US" dirty="0" err="1" smtClean="0">
                <a:solidFill>
                  <a:schemeClr val="accent1"/>
                </a:solidFill>
              </a:rPr>
              <a:t>ene</a:t>
            </a:r>
            <a:r>
              <a:rPr lang="en-US" dirty="0" smtClean="0"/>
              <a:t> –one or more </a:t>
            </a:r>
            <a:r>
              <a:rPr lang="en-US" dirty="0" smtClean="0">
                <a:solidFill>
                  <a:schemeClr val="accent1"/>
                </a:solidFill>
              </a:rPr>
              <a:t>double</a:t>
            </a:r>
            <a:r>
              <a:rPr lang="en-US" dirty="0" smtClean="0"/>
              <a:t> bonds</a:t>
            </a:r>
          </a:p>
          <a:p>
            <a:r>
              <a:rPr lang="en-US" dirty="0" err="1" smtClean="0"/>
              <a:t>Alk</a:t>
            </a:r>
            <a:r>
              <a:rPr lang="en-US" dirty="0" err="1" smtClean="0">
                <a:solidFill>
                  <a:schemeClr val="accent1"/>
                </a:solidFill>
              </a:rPr>
              <a:t>yne</a:t>
            </a:r>
            <a:r>
              <a:rPr lang="en-US" dirty="0" smtClean="0"/>
              <a:t> –one or more </a:t>
            </a:r>
            <a:r>
              <a:rPr lang="en-US" dirty="0" smtClean="0">
                <a:solidFill>
                  <a:schemeClr val="accent1"/>
                </a:solidFill>
              </a:rPr>
              <a:t>triple</a:t>
            </a:r>
            <a:r>
              <a:rPr lang="en-US" dirty="0" smtClean="0"/>
              <a:t> bonds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IUPAC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International Union of Pure and Applied </a:t>
            </a:r>
          </a:p>
          <a:p>
            <a:pPr>
              <a:buNone/>
            </a:pPr>
            <a:r>
              <a:rPr lang="en-US" dirty="0" smtClean="0"/>
              <a:t>Chemistry’s rules for naming organic </a:t>
            </a:r>
          </a:p>
          <a:p>
            <a:pPr>
              <a:buNone/>
            </a:pPr>
            <a:r>
              <a:rPr lang="en-US" dirty="0" smtClean="0"/>
              <a:t>compounds follows the pattern:</a:t>
            </a:r>
          </a:p>
          <a:p>
            <a:pPr lvl="1" algn="ctr">
              <a:buNone/>
            </a:pPr>
            <a:r>
              <a:rPr lang="en-US" sz="4400" dirty="0" smtClean="0">
                <a:solidFill>
                  <a:schemeClr val="accent1"/>
                </a:solidFill>
              </a:rPr>
              <a:t>prefix</a:t>
            </a:r>
            <a:r>
              <a:rPr lang="en-US" sz="4400" dirty="0" smtClean="0"/>
              <a:t> + </a:t>
            </a:r>
            <a:r>
              <a:rPr lang="en-US" sz="4400" dirty="0" smtClean="0">
                <a:solidFill>
                  <a:schemeClr val="accent1"/>
                </a:solidFill>
              </a:rPr>
              <a:t>root</a:t>
            </a:r>
            <a:r>
              <a:rPr lang="en-US" sz="4400" dirty="0" smtClean="0"/>
              <a:t> + </a:t>
            </a:r>
            <a:r>
              <a:rPr lang="en-US" sz="4400" dirty="0" smtClean="0">
                <a:solidFill>
                  <a:schemeClr val="accent1"/>
                </a:solidFill>
              </a:rPr>
              <a:t>suffix</a:t>
            </a:r>
          </a:p>
          <a:p>
            <a:pPr lvl="1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The root indicates the number of carbon atoms in the main chain or ring</a:t>
            </a:r>
          </a:p>
          <a:p>
            <a:endParaRPr lang="en-US" dirty="0" smtClean="0"/>
          </a:p>
          <a:p>
            <a:r>
              <a:rPr lang="en-US" dirty="0" smtClean="0"/>
              <a:t>The main chain is the longest possible chain and must include multiple bonds</a:t>
            </a:r>
          </a:p>
          <a:p>
            <a:endParaRPr lang="en-US" dirty="0" smtClean="0"/>
          </a:p>
          <a:p>
            <a:r>
              <a:rPr lang="en-US" dirty="0" smtClean="0"/>
              <a:t>If there is a ring, it is usually the main chain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 marL="2023110" lvl="6" indent="-514350">
              <a:buFont typeface="+mj-lt"/>
              <a:buAutoNum type="arabicPeriod"/>
            </a:pPr>
            <a:r>
              <a:rPr lang="en-US" sz="2600" dirty="0" smtClean="0"/>
              <a:t>meth</a:t>
            </a:r>
          </a:p>
          <a:p>
            <a:pPr marL="2023110" lvl="6" indent="-514350">
              <a:buFont typeface="+mj-lt"/>
              <a:buAutoNum type="arabicPeriod"/>
            </a:pPr>
            <a:r>
              <a:rPr lang="en-US" sz="2600" dirty="0" smtClean="0"/>
              <a:t>eth</a:t>
            </a:r>
          </a:p>
          <a:p>
            <a:pPr marL="2023110" lvl="6" indent="-514350">
              <a:buFont typeface="+mj-lt"/>
              <a:buAutoNum type="arabicPeriod"/>
            </a:pPr>
            <a:r>
              <a:rPr lang="en-US" sz="2600" dirty="0" smtClean="0"/>
              <a:t>prop</a:t>
            </a:r>
          </a:p>
          <a:p>
            <a:pPr marL="2023110" lvl="6" indent="-514350">
              <a:buFont typeface="+mj-lt"/>
              <a:buAutoNum type="arabicPeriod"/>
            </a:pPr>
            <a:r>
              <a:rPr lang="en-US" sz="2600" dirty="0" smtClean="0"/>
              <a:t>but</a:t>
            </a:r>
          </a:p>
          <a:p>
            <a:pPr marL="2023110" lvl="6" indent="-514350">
              <a:buFont typeface="+mj-lt"/>
              <a:buAutoNum type="arabicPeriod"/>
            </a:pPr>
            <a:r>
              <a:rPr lang="en-US" sz="2600" dirty="0" smtClean="0"/>
              <a:t>pent</a:t>
            </a:r>
          </a:p>
          <a:p>
            <a:pPr marL="2023110" lvl="6" indent="-514350">
              <a:buFont typeface="+mj-lt"/>
              <a:buAutoNum type="arabicPeriod"/>
            </a:pPr>
            <a:r>
              <a:rPr lang="en-US" sz="2600" dirty="0" smtClean="0"/>
              <a:t>hex</a:t>
            </a:r>
          </a:p>
          <a:p>
            <a:pPr marL="2023110" lvl="6" indent="-514350">
              <a:buFont typeface="+mj-lt"/>
              <a:buAutoNum type="arabicPeriod"/>
            </a:pPr>
            <a:r>
              <a:rPr lang="en-US" sz="2600" dirty="0" err="1" smtClean="0"/>
              <a:t>hept</a:t>
            </a:r>
            <a:endParaRPr lang="en-US" sz="2600" dirty="0" smtClean="0"/>
          </a:p>
          <a:p>
            <a:pPr marL="2023110" lvl="6" indent="-514350">
              <a:buFont typeface="+mj-lt"/>
              <a:buAutoNum type="arabicPeriod"/>
            </a:pPr>
            <a:r>
              <a:rPr lang="en-US" sz="2600" dirty="0" err="1" smtClean="0"/>
              <a:t>oct</a:t>
            </a:r>
            <a:endParaRPr lang="en-US" sz="2600" dirty="0" smtClean="0"/>
          </a:p>
          <a:p>
            <a:pPr marL="2023110" lvl="6" indent="-514350">
              <a:buFont typeface="+mj-lt"/>
              <a:buAutoNum type="arabicPeriod"/>
            </a:pPr>
            <a:r>
              <a:rPr lang="en-US" sz="2600" dirty="0" smtClean="0"/>
              <a:t>non</a:t>
            </a:r>
          </a:p>
          <a:p>
            <a:pPr marL="2023110" lvl="6" indent="-514350">
              <a:buFont typeface="+mj-lt"/>
              <a:buAutoNum type="arabicPeriod"/>
            </a:pPr>
            <a:r>
              <a:rPr lang="en-US" sz="2600" dirty="0" err="1" smtClean="0"/>
              <a:t>dec</a:t>
            </a:r>
            <a:r>
              <a:rPr lang="en-US" sz="2600" dirty="0" smtClean="0"/>
              <a:t> </a:t>
            </a:r>
          </a:p>
          <a:p>
            <a:pPr marL="633222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suffix indicates the class of compound, </a:t>
            </a:r>
          </a:p>
          <a:p>
            <a:pPr>
              <a:buNone/>
            </a:pPr>
            <a:r>
              <a:rPr lang="en-US" dirty="0" smtClean="0"/>
              <a:t>according to its functional groups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ie</a:t>
            </a:r>
            <a:r>
              <a:rPr lang="en-US" dirty="0" smtClean="0"/>
              <a:t>. -</a:t>
            </a:r>
            <a:r>
              <a:rPr lang="en-US" dirty="0" err="1" smtClean="0"/>
              <a:t>ane</a:t>
            </a:r>
            <a:r>
              <a:rPr lang="en-US" dirty="0" smtClean="0"/>
              <a:t>, -</a:t>
            </a:r>
            <a:r>
              <a:rPr lang="en-US" dirty="0" err="1" smtClean="0"/>
              <a:t>ene</a:t>
            </a:r>
            <a:r>
              <a:rPr lang="en-US" dirty="0" smtClean="0"/>
              <a:t>, -</a:t>
            </a:r>
            <a:r>
              <a:rPr lang="en-US" dirty="0" err="1" smtClean="0"/>
              <a:t>yne</a:t>
            </a:r>
            <a:r>
              <a:rPr lang="en-US" dirty="0" smtClean="0"/>
              <a:t>, -</a:t>
            </a:r>
            <a:r>
              <a:rPr lang="en-US" dirty="0" err="1" smtClean="0"/>
              <a:t>ol</a:t>
            </a:r>
            <a:r>
              <a:rPr lang="en-US" dirty="0" smtClean="0"/>
              <a:t>, -amine, -al, -one, -</a:t>
            </a:r>
            <a:r>
              <a:rPr lang="en-US" dirty="0" err="1" smtClean="0"/>
              <a:t>oic</a:t>
            </a:r>
            <a:r>
              <a:rPr lang="en-US" dirty="0" smtClean="0"/>
              <a:t> -acid, -</a:t>
            </a:r>
            <a:r>
              <a:rPr lang="en-US" dirty="0" err="1" smtClean="0"/>
              <a:t>oate</a:t>
            </a:r>
            <a:r>
              <a:rPr lang="en-US" dirty="0" smtClean="0"/>
              <a:t>, -amide,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467</TotalTime>
  <Words>935</Words>
  <Application>Microsoft Office PowerPoint</Application>
  <PresentationFormat>On-screen Show (4:3)</PresentationFormat>
  <Paragraphs>206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Module</vt:lpstr>
      <vt:lpstr>Classifying  Organic  Compounds</vt:lpstr>
      <vt:lpstr>Overview</vt:lpstr>
      <vt:lpstr>Overview</vt:lpstr>
      <vt:lpstr>Hydrocarbons</vt:lpstr>
      <vt:lpstr>Benzene</vt:lpstr>
      <vt:lpstr>Functional Groups</vt:lpstr>
      <vt:lpstr>IUPAC</vt:lpstr>
      <vt:lpstr>Root</vt:lpstr>
      <vt:lpstr>Suffix</vt:lpstr>
      <vt:lpstr>Prefix</vt:lpstr>
      <vt:lpstr>Naming Hydrocarbons</vt:lpstr>
      <vt:lpstr>Structural Diagrams</vt:lpstr>
      <vt:lpstr>Drawing Hydrocarbons</vt:lpstr>
      <vt:lpstr>Cis-trans isomers</vt:lpstr>
      <vt:lpstr>Cis-trans isomers</vt:lpstr>
      <vt:lpstr>Hydrocarbon Properties</vt:lpstr>
      <vt:lpstr>Explaining Properties</vt:lpstr>
      <vt:lpstr>Explaining Properties</vt:lpstr>
      <vt:lpstr>Explaining Properties</vt:lpstr>
      <vt:lpstr>Explaining Properties</vt:lpstr>
      <vt:lpstr>Explaining Properties</vt:lpstr>
      <vt:lpstr>Predicting Properties</vt:lpstr>
      <vt:lpstr>Predicting Properties</vt:lpstr>
      <vt:lpstr>Predicting Properties</vt:lpstr>
      <vt:lpstr>Alcohol Properties</vt:lpstr>
      <vt:lpstr>Naming Alcohols</vt:lpstr>
      <vt:lpstr>Assignment</vt:lpstr>
    </vt:vector>
  </TitlesOfParts>
  <Company>Taylor's University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Classifying  Organic  Compounds</dc:title>
  <dc:creator>t0869</dc:creator>
  <cp:lastModifiedBy>Taylor's College</cp:lastModifiedBy>
  <cp:revision>40</cp:revision>
  <dcterms:created xsi:type="dcterms:W3CDTF">2010-11-07T06:19:25Z</dcterms:created>
  <dcterms:modified xsi:type="dcterms:W3CDTF">2011-05-26T07:36:30Z</dcterms:modified>
</cp:coreProperties>
</file>